
<file path=[Content_Types].xml><?xml version="1.0" encoding="utf-8"?>
<Types xmlns="http://schemas.openxmlformats.org/package/2006/content-types">
  <Default Extension="png" ContentType="image/png"/>
  <Default Extension="jpeg" ContentType="image/jpeg"/>
  <Default Extension="m4a" ContentType="audio/mp4"/>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4" r:id="rId1"/>
  </p:sld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8" d="100"/>
          <a:sy n="88" d="100"/>
        </p:scale>
        <p:origin x="494"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7D32F004-7F44-4054-B973-3172F026847A}" type="datetimeFigureOut">
              <a:rPr lang="en-US" smtClean="0"/>
              <a:t>6/12/2020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DADCAC-57E3-49E3-914F-2BADC7EC9DB5}" type="slidenum">
              <a:rPr lang="en-US" smtClean="0"/>
              <a:t>‹#›</a:t>
            </a:fld>
            <a:endParaRPr lang="en-US"/>
          </a:p>
        </p:txBody>
      </p:sp>
    </p:spTree>
    <p:extLst>
      <p:ext uri="{BB962C8B-B14F-4D97-AF65-F5344CB8AC3E}">
        <p14:creationId xmlns:p14="http://schemas.microsoft.com/office/powerpoint/2010/main" val="29195205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7D32F004-7F44-4054-B973-3172F026847A}" type="datetimeFigureOut">
              <a:rPr lang="en-US" smtClean="0"/>
              <a:t>6/12/2020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DADCAC-57E3-49E3-914F-2BADC7EC9DB5}" type="slidenum">
              <a:rPr lang="en-US" smtClean="0"/>
              <a:t>‹#›</a:t>
            </a:fld>
            <a:endParaRPr lang="en-US"/>
          </a:p>
        </p:txBody>
      </p:sp>
    </p:spTree>
    <p:extLst>
      <p:ext uri="{BB962C8B-B14F-4D97-AF65-F5344CB8AC3E}">
        <p14:creationId xmlns:p14="http://schemas.microsoft.com/office/powerpoint/2010/main" val="33489132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7D32F004-7F44-4054-B973-3172F026847A}" type="datetimeFigureOut">
              <a:rPr lang="en-US" smtClean="0"/>
              <a:t>6/12/2020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DADCAC-57E3-49E3-914F-2BADC7EC9DB5}" type="slidenum">
              <a:rPr lang="en-US" smtClean="0"/>
              <a:t>‹#›</a:t>
            </a:fld>
            <a:endParaRPr lang="en-US"/>
          </a:p>
        </p:txBody>
      </p:sp>
    </p:spTree>
    <p:extLst>
      <p:ext uri="{BB962C8B-B14F-4D97-AF65-F5344CB8AC3E}">
        <p14:creationId xmlns:p14="http://schemas.microsoft.com/office/powerpoint/2010/main" val="19624937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D32F004-7F44-4054-B973-3172F026847A}" type="datetimeFigureOut">
              <a:rPr lang="en-US" smtClean="0"/>
              <a:t>6/12/2020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4DADCAC-57E3-49E3-914F-2BADC7EC9DB5}" type="slidenum">
              <a:rPr lang="en-US" smtClean="0"/>
              <a:t>‹#›</a:t>
            </a:fld>
            <a:endParaRPr lang="en-US"/>
          </a:p>
        </p:txBody>
      </p:sp>
    </p:spTree>
    <p:extLst>
      <p:ext uri="{BB962C8B-B14F-4D97-AF65-F5344CB8AC3E}">
        <p14:creationId xmlns:p14="http://schemas.microsoft.com/office/powerpoint/2010/main" val="12249824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D32F004-7F44-4054-B973-3172F026847A}" type="datetimeFigureOut">
              <a:rPr lang="en-US" smtClean="0"/>
              <a:t>6/12/2020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4DADCAC-57E3-49E3-914F-2BADC7EC9DB5}" type="slidenum">
              <a:rPr lang="en-US" smtClean="0"/>
              <a:t>‹#›</a:t>
            </a:fld>
            <a:endParaRPr lang="en-US"/>
          </a:p>
        </p:txBody>
      </p:sp>
    </p:spTree>
    <p:extLst>
      <p:ext uri="{BB962C8B-B14F-4D97-AF65-F5344CB8AC3E}">
        <p14:creationId xmlns:p14="http://schemas.microsoft.com/office/powerpoint/2010/main" val="9468759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7D32F004-7F44-4054-B973-3172F026847A}" type="datetimeFigureOut">
              <a:rPr lang="en-US" smtClean="0"/>
              <a:t>6/12/2020</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14DADCAC-57E3-49E3-914F-2BADC7EC9DB5}" type="slidenum">
              <a:rPr lang="en-US" smtClean="0"/>
              <a:t>‹#›</a:t>
            </a:fld>
            <a:endParaRPr lang="en-US"/>
          </a:p>
        </p:txBody>
      </p:sp>
    </p:spTree>
    <p:extLst>
      <p:ext uri="{BB962C8B-B14F-4D97-AF65-F5344CB8AC3E}">
        <p14:creationId xmlns:p14="http://schemas.microsoft.com/office/powerpoint/2010/main" val="23276042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7D32F004-7F44-4054-B973-3172F026847A}" type="datetimeFigureOut">
              <a:rPr lang="en-US" smtClean="0"/>
              <a:t>6/12/2020</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14DADCAC-57E3-49E3-914F-2BADC7EC9DB5}" type="slidenum">
              <a:rPr lang="en-US" smtClean="0"/>
              <a:t>‹#›</a:t>
            </a:fld>
            <a:endParaRPr lang="en-US"/>
          </a:p>
        </p:txBody>
      </p:sp>
    </p:spTree>
    <p:extLst>
      <p:ext uri="{BB962C8B-B14F-4D97-AF65-F5344CB8AC3E}">
        <p14:creationId xmlns:p14="http://schemas.microsoft.com/office/powerpoint/2010/main" val="23848311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7" name="Date Placeholder 4"/>
          <p:cNvSpPr>
            <a:spLocks noGrp="1"/>
          </p:cNvSpPr>
          <p:nvPr>
            <p:ph type="dt" sz="half" idx="10"/>
          </p:nvPr>
        </p:nvSpPr>
        <p:spPr/>
        <p:txBody>
          <a:bodyPr/>
          <a:lstStyle/>
          <a:p>
            <a:fld id="{7D32F004-7F44-4054-B973-3172F026847A}" type="datetimeFigureOut">
              <a:rPr lang="en-US" smtClean="0"/>
              <a:t>6/12/2020</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14DADCAC-57E3-49E3-914F-2BADC7EC9DB5}" type="slidenum">
              <a:rPr lang="en-US" smtClean="0"/>
              <a:t>‹#›</a:t>
            </a:fld>
            <a:endParaRPr lang="en-US"/>
          </a:p>
        </p:txBody>
      </p:sp>
    </p:spTree>
    <p:extLst>
      <p:ext uri="{BB962C8B-B14F-4D97-AF65-F5344CB8AC3E}">
        <p14:creationId xmlns:p14="http://schemas.microsoft.com/office/powerpoint/2010/main" val="2015756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7D32F004-7F44-4054-B973-3172F026847A}" type="datetimeFigureOut">
              <a:rPr lang="en-US" smtClean="0"/>
              <a:t>6/12/2020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4DADCAC-57E3-49E3-914F-2BADC7EC9DB5}" type="slidenum">
              <a:rPr lang="en-US" smtClean="0"/>
              <a:t>‹#›</a:t>
            </a:fld>
            <a:endParaRPr lang="en-US"/>
          </a:p>
        </p:txBody>
      </p:sp>
    </p:spTree>
    <p:extLst>
      <p:ext uri="{BB962C8B-B14F-4D97-AF65-F5344CB8AC3E}">
        <p14:creationId xmlns:p14="http://schemas.microsoft.com/office/powerpoint/2010/main" val="21362833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7D32F004-7F44-4054-B973-3172F026847A}" type="datetimeFigureOut">
              <a:rPr lang="en-US" smtClean="0"/>
              <a:t>6/12/2020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4DADCAC-57E3-49E3-914F-2BADC7EC9DB5}" type="slidenum">
              <a:rPr lang="en-US" smtClean="0"/>
              <a:t>‹#›</a:t>
            </a:fld>
            <a:endParaRPr lang="en-US"/>
          </a:p>
        </p:txBody>
      </p:sp>
    </p:spTree>
    <p:extLst>
      <p:ext uri="{BB962C8B-B14F-4D97-AF65-F5344CB8AC3E}">
        <p14:creationId xmlns:p14="http://schemas.microsoft.com/office/powerpoint/2010/main" val="149060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7D32F004-7F44-4054-B973-3172F026847A}" type="datetimeFigureOut">
              <a:rPr lang="en-US" smtClean="0"/>
              <a:t>6/12/2020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DADCAC-57E3-49E3-914F-2BADC7EC9DB5}" type="slidenum">
              <a:rPr lang="en-US" smtClean="0"/>
              <a:t>‹#›</a:t>
            </a:fld>
            <a:endParaRPr lang="en-US"/>
          </a:p>
        </p:txBody>
      </p:sp>
    </p:spTree>
    <p:extLst>
      <p:ext uri="{BB962C8B-B14F-4D97-AF65-F5344CB8AC3E}">
        <p14:creationId xmlns:p14="http://schemas.microsoft.com/office/powerpoint/2010/main" val="3072749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7D32F004-7F44-4054-B973-3172F026847A}" type="datetimeFigureOut">
              <a:rPr lang="en-US" smtClean="0"/>
              <a:t>6/12/2020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DADCAC-57E3-49E3-914F-2BADC7EC9DB5}"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96835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7D32F004-7F44-4054-B973-3172F026847A}" type="datetimeFigureOut">
              <a:rPr lang="en-US" smtClean="0"/>
              <a:t>6/12/2020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DADCAC-57E3-49E3-914F-2BADC7EC9DB5}" type="slidenum">
              <a:rPr lang="en-US" smtClean="0"/>
              <a:t>‹#›</a:t>
            </a:fld>
            <a:endParaRPr lang="en-US"/>
          </a:p>
        </p:txBody>
      </p:sp>
    </p:spTree>
    <p:extLst>
      <p:ext uri="{BB962C8B-B14F-4D97-AF65-F5344CB8AC3E}">
        <p14:creationId xmlns:p14="http://schemas.microsoft.com/office/powerpoint/2010/main" val="5826203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7D32F004-7F44-4054-B973-3172F026847A}" type="datetimeFigureOut">
              <a:rPr lang="en-US" smtClean="0"/>
              <a:t>6/12/2020</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DADCAC-57E3-49E3-914F-2BADC7EC9DB5}" type="slidenum">
              <a:rPr lang="en-US" smtClean="0"/>
              <a:t>‹#›</a:t>
            </a:fld>
            <a:endParaRPr lang="en-US"/>
          </a:p>
        </p:txBody>
      </p:sp>
    </p:spTree>
    <p:extLst>
      <p:ext uri="{BB962C8B-B14F-4D97-AF65-F5344CB8AC3E}">
        <p14:creationId xmlns:p14="http://schemas.microsoft.com/office/powerpoint/2010/main" val="9618561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7D32F004-7F44-4054-B973-3172F026847A}" type="datetimeFigureOut">
              <a:rPr lang="en-US" smtClean="0"/>
              <a:t>6/12/2020</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DADCAC-57E3-49E3-914F-2BADC7EC9DB5}" type="slidenum">
              <a:rPr lang="en-US" smtClean="0"/>
              <a:t>‹#›</a:t>
            </a:fld>
            <a:endParaRPr lang="en-US"/>
          </a:p>
        </p:txBody>
      </p:sp>
    </p:spTree>
    <p:extLst>
      <p:ext uri="{BB962C8B-B14F-4D97-AF65-F5344CB8AC3E}">
        <p14:creationId xmlns:p14="http://schemas.microsoft.com/office/powerpoint/2010/main" val="16096390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D32F004-7F44-4054-B973-3172F026847A}" type="datetimeFigureOut">
              <a:rPr lang="en-US" smtClean="0"/>
              <a:t>6/12/2020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DADCAC-57E3-49E3-914F-2BADC7EC9DB5}" type="slidenum">
              <a:rPr lang="en-US" smtClean="0"/>
              <a:t>‹#›</a:t>
            </a:fld>
            <a:endParaRPr lang="en-US"/>
          </a:p>
        </p:txBody>
      </p:sp>
    </p:spTree>
    <p:extLst>
      <p:ext uri="{BB962C8B-B14F-4D97-AF65-F5344CB8AC3E}">
        <p14:creationId xmlns:p14="http://schemas.microsoft.com/office/powerpoint/2010/main" val="24766428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D32F004-7F44-4054-B973-3172F026847A}" type="datetimeFigureOut">
              <a:rPr lang="en-US" smtClean="0"/>
              <a:t>6/12/2020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DADCAC-57E3-49E3-914F-2BADC7EC9DB5}" type="slidenum">
              <a:rPr lang="en-US" smtClean="0"/>
              <a:t>‹#›</a:t>
            </a:fld>
            <a:endParaRPr lang="en-US"/>
          </a:p>
        </p:txBody>
      </p:sp>
    </p:spTree>
    <p:extLst>
      <p:ext uri="{BB962C8B-B14F-4D97-AF65-F5344CB8AC3E}">
        <p14:creationId xmlns:p14="http://schemas.microsoft.com/office/powerpoint/2010/main" val="26315837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7D32F004-7F44-4054-B973-3172F026847A}" type="datetimeFigureOut">
              <a:rPr lang="en-US" smtClean="0"/>
              <a:t>6/12/2020</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14DADCAC-57E3-49E3-914F-2BADC7EC9DB5}" type="slidenum">
              <a:rPr lang="en-US" smtClean="0"/>
              <a:t>‹#›</a:t>
            </a:fld>
            <a:endParaRPr lang="en-US"/>
          </a:p>
        </p:txBody>
      </p:sp>
    </p:spTree>
    <p:extLst>
      <p:ext uri="{BB962C8B-B14F-4D97-AF65-F5344CB8AC3E}">
        <p14:creationId xmlns:p14="http://schemas.microsoft.com/office/powerpoint/2010/main" val="2875411002"/>
      </p:ext>
    </p:extLst>
  </p:cSld>
  <p:clrMap bg1="dk1" tx1="lt1" bg2="dk2" tx2="lt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 id="2147483731"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3.m4a"/><Relationship Id="rId1" Type="http://schemas.microsoft.com/office/2007/relationships/media" Target="../media/media3.m4a"/><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Right to Counsel/ Competency of Counsel</a:t>
            </a:r>
            <a:endParaRPr lang="en-US" dirty="0"/>
          </a:p>
        </p:txBody>
      </p:sp>
      <p:sp>
        <p:nvSpPr>
          <p:cNvPr id="3" name="Subtitle 2"/>
          <p:cNvSpPr>
            <a:spLocks noGrp="1"/>
          </p:cNvSpPr>
          <p:nvPr>
            <p:ph type="subTitle" idx="1"/>
          </p:nvPr>
        </p:nvSpPr>
        <p:spPr/>
        <p:txBody>
          <a:bodyPr/>
          <a:lstStyle/>
          <a:p>
            <a:endParaRPr lang="en-US"/>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3700378740"/>
      </p:ext>
    </p:extLst>
  </p:cSld>
  <p:clrMapOvr>
    <a:masterClrMapping/>
  </p:clrMapOvr>
  <mc:AlternateContent xmlns:mc="http://schemas.openxmlformats.org/markup-compatibility/2006">
    <mc:Choice xmlns:p14="http://schemas.microsoft.com/office/powerpoint/2010/main" Requires="p14">
      <p:transition spd="slow" p14:dur="2000" advTm="52513"/>
    </mc:Choice>
    <mc:Fallback>
      <p:transition spd="slow" advTm="525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Right to Counsel seems guaranteed in the 6</a:t>
            </a:r>
            <a:r>
              <a:rPr lang="en-US" baseline="30000" dirty="0" smtClean="0"/>
              <a:t>th</a:t>
            </a:r>
            <a:r>
              <a:rPr lang="en-US" dirty="0" smtClean="0"/>
              <a:t> Amendment.</a:t>
            </a:r>
            <a:endParaRPr lang="en-US" dirty="0"/>
          </a:p>
        </p:txBody>
      </p:sp>
      <p:sp>
        <p:nvSpPr>
          <p:cNvPr id="3" name="Content Placeholder 2"/>
          <p:cNvSpPr>
            <a:spLocks noGrp="1"/>
          </p:cNvSpPr>
          <p:nvPr>
            <p:ph idx="1"/>
          </p:nvPr>
        </p:nvSpPr>
        <p:spPr/>
        <p:txBody>
          <a:bodyPr/>
          <a:lstStyle/>
          <a:p>
            <a:r>
              <a:rPr lang="en-US" dirty="0"/>
              <a:t>In all criminal prosecutions, the accused shall enjoy the right to a speedy and public trial, by an impartial jury of the State and district wherein the crime shall have been committed, which district shall have been previously ascertained by law, and to be informed of the nature and cause of the accusation; to be confronted with the witnesses against him; to have compulsory process for obtaining witnesses in his favor, and </a:t>
            </a:r>
            <a:r>
              <a:rPr lang="en-US" dirty="0">
                <a:solidFill>
                  <a:srgbClr val="FFC000"/>
                </a:solidFill>
              </a:rPr>
              <a:t>to have the Assistance of Counsel for his </a:t>
            </a:r>
            <a:r>
              <a:rPr lang="en-US" dirty="0" smtClean="0">
                <a:solidFill>
                  <a:srgbClr val="FFC000"/>
                </a:solidFill>
              </a:rPr>
              <a:t>defense</a:t>
            </a:r>
            <a:r>
              <a:rPr lang="en-US" dirty="0">
                <a:solidFill>
                  <a:srgbClr val="FFC000"/>
                </a:solidFill>
              </a:rPr>
              <a:t>.</a:t>
            </a:r>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1478101679"/>
      </p:ext>
    </p:extLst>
  </p:cSld>
  <p:clrMapOvr>
    <a:masterClrMapping/>
  </p:clrMapOvr>
  <mc:AlternateContent xmlns:mc="http://schemas.openxmlformats.org/markup-compatibility/2006">
    <mc:Choice xmlns:p14="http://schemas.microsoft.com/office/powerpoint/2010/main" Requires="p14">
      <p:transition spd="slow" p14:dur="2000" advTm="19588"/>
    </mc:Choice>
    <mc:Fallback>
      <p:transition spd="slow" advTm="1958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5" y="1059059"/>
            <a:ext cx="8825657" cy="4578722"/>
          </a:xfrm>
        </p:spPr>
        <p:txBody>
          <a:bodyPr/>
          <a:lstStyle/>
          <a:p>
            <a:r>
              <a:rPr lang="en-US" dirty="0" smtClean="0"/>
              <a:t>The right has never been seriously questioned in terms of applicability at the federal level, but because of differing opinions regarding Incorporation, the Right to Counsel has not always been recognized at the state level.</a:t>
            </a:r>
            <a:endParaRPr lang="en-US" dirty="0"/>
          </a:p>
        </p:txBody>
      </p:sp>
      <p:sp>
        <p:nvSpPr>
          <p:cNvPr id="3" name="Text Placeholder 2"/>
          <p:cNvSpPr>
            <a:spLocks noGrp="1"/>
          </p:cNvSpPr>
          <p:nvPr>
            <p:ph type="body" idx="1"/>
          </p:nvPr>
        </p:nvSpPr>
        <p:spPr>
          <a:xfrm>
            <a:off x="1154955" y="5573485"/>
            <a:ext cx="8825658" cy="64295"/>
          </a:xfrm>
        </p:spPr>
        <p:txBody>
          <a:bodyPr>
            <a:normAutofit fontScale="25000" lnSpcReduction="20000"/>
          </a:bodyPr>
          <a:lstStyle/>
          <a:p>
            <a:endParaRPr lang="en-US"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2830401714"/>
      </p:ext>
    </p:extLst>
  </p:cSld>
  <p:clrMapOvr>
    <a:masterClrMapping/>
  </p:clrMapOvr>
  <mc:AlternateContent xmlns:mc="http://schemas.openxmlformats.org/markup-compatibility/2006">
    <mc:Choice xmlns:p14="http://schemas.microsoft.com/office/powerpoint/2010/main" Requires="p14">
      <p:transition spd="slow" p14:dur="2000" advTm="73688"/>
    </mc:Choice>
    <mc:Fallback>
      <p:transition spd="slow" advTm="7368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right has been argued to be made applicable at the state level via the 14</a:t>
            </a:r>
            <a:r>
              <a:rPr lang="en-US" baseline="30000" dirty="0" smtClean="0"/>
              <a:t>th</a:t>
            </a:r>
            <a:r>
              <a:rPr lang="en-US" dirty="0" smtClean="0"/>
              <a:t> Amendment.</a:t>
            </a:r>
            <a:endParaRPr lang="en-US" dirty="0"/>
          </a:p>
        </p:txBody>
      </p:sp>
      <p:sp>
        <p:nvSpPr>
          <p:cNvPr id="3" name="Content Placeholder 2"/>
          <p:cNvSpPr>
            <a:spLocks noGrp="1"/>
          </p:cNvSpPr>
          <p:nvPr>
            <p:ph idx="1"/>
          </p:nvPr>
        </p:nvSpPr>
        <p:spPr>
          <a:xfrm>
            <a:off x="1103312" y="2708366"/>
            <a:ext cx="8946541" cy="3540033"/>
          </a:xfrm>
        </p:spPr>
        <p:txBody>
          <a:bodyPr/>
          <a:lstStyle/>
          <a:p>
            <a:r>
              <a:rPr lang="en-US" dirty="0"/>
              <a:t>Section 1.</a:t>
            </a:r>
          </a:p>
          <a:p>
            <a:endParaRPr lang="en-US" dirty="0"/>
          </a:p>
          <a:p>
            <a:r>
              <a:rPr lang="en-US" dirty="0"/>
              <a:t>All persons born or naturalized in the United States, and subject to the jurisdiction thereof, are citizens of the United States and of the state wherein they reside. No state shall make or enforce any law which shall abridge the privileges or immunities of citizens of the United States; nor shall any state deprive any person of life, liberty, or property, without due process of law; nor deny to any person within its jurisdiction the equal protection of the laws.</a:t>
            </a:r>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191547746"/>
      </p:ext>
    </p:extLst>
  </p:cSld>
  <p:clrMapOvr>
    <a:masterClrMapping/>
  </p:clrMapOvr>
  <mc:AlternateContent xmlns:mc="http://schemas.openxmlformats.org/markup-compatibility/2006">
    <mc:Choice xmlns:p14="http://schemas.microsoft.com/office/powerpoint/2010/main" Requires="p14">
      <p:transition spd="slow" p14:dur="2000" advTm="111955"/>
    </mc:Choice>
    <mc:Fallback>
      <p:transition spd="slow" advTm="11195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7"/>
            <a:ext cx="9404723" cy="2551739"/>
          </a:xfrm>
        </p:spPr>
        <p:txBody>
          <a:bodyPr/>
          <a:lstStyle/>
          <a:p>
            <a:r>
              <a:rPr lang="en-US" dirty="0" smtClean="0"/>
              <a:t>The recognition of Right to Counsel at the state level has been a hard-fought battle. Three cases are essential.</a:t>
            </a:r>
            <a:endParaRPr lang="en-US" dirty="0"/>
          </a:p>
        </p:txBody>
      </p:sp>
      <p:sp>
        <p:nvSpPr>
          <p:cNvPr id="3" name="Content Placeholder 2"/>
          <p:cNvSpPr>
            <a:spLocks noGrp="1"/>
          </p:cNvSpPr>
          <p:nvPr>
            <p:ph idx="1"/>
          </p:nvPr>
        </p:nvSpPr>
        <p:spPr>
          <a:xfrm>
            <a:off x="1103312" y="3178629"/>
            <a:ext cx="8946541" cy="3069770"/>
          </a:xfrm>
        </p:spPr>
        <p:txBody>
          <a:bodyPr>
            <a:normAutofit/>
          </a:bodyPr>
          <a:lstStyle/>
          <a:p>
            <a:r>
              <a:rPr lang="en-US" u="sng" dirty="0"/>
              <a:t>Powell v. </a:t>
            </a:r>
            <a:r>
              <a:rPr lang="en-US" u="sng" dirty="0" smtClean="0"/>
              <a:t>Alabama</a:t>
            </a:r>
            <a:r>
              <a:rPr lang="en-US" dirty="0" smtClean="0"/>
              <a:t>, 287 U.S. 45 </a:t>
            </a:r>
            <a:r>
              <a:rPr lang="en-US" dirty="0"/>
              <a:t>(1932) </a:t>
            </a:r>
          </a:p>
          <a:p>
            <a:endParaRPr lang="en-US" dirty="0"/>
          </a:p>
          <a:p>
            <a:r>
              <a:rPr lang="en-US" u="sng" dirty="0"/>
              <a:t>Gideon v. </a:t>
            </a:r>
            <a:r>
              <a:rPr lang="en-US" u="sng" dirty="0" smtClean="0"/>
              <a:t>Wainwright</a:t>
            </a:r>
            <a:r>
              <a:rPr lang="en-US" dirty="0" smtClean="0"/>
              <a:t>, 372 U.S. 335 </a:t>
            </a:r>
            <a:r>
              <a:rPr lang="en-US" dirty="0"/>
              <a:t>(1963)</a:t>
            </a:r>
          </a:p>
          <a:p>
            <a:endParaRPr lang="en-US" dirty="0"/>
          </a:p>
          <a:p>
            <a:r>
              <a:rPr lang="en-US" u="sng" dirty="0" err="1"/>
              <a:t>Argersinger</a:t>
            </a:r>
            <a:r>
              <a:rPr lang="en-US" u="sng" dirty="0"/>
              <a:t> v. </a:t>
            </a:r>
            <a:r>
              <a:rPr lang="en-US" u="sng" dirty="0" smtClean="0"/>
              <a:t>Hamlin</a:t>
            </a:r>
            <a:r>
              <a:rPr lang="en-US" dirty="0" smtClean="0"/>
              <a:t>, 407 U.S. 25 </a:t>
            </a:r>
            <a:r>
              <a:rPr lang="en-US" dirty="0"/>
              <a:t>(1972)</a:t>
            </a:r>
          </a:p>
          <a:p>
            <a:endParaRPr lang="en-US"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3501864768"/>
      </p:ext>
    </p:extLst>
  </p:cSld>
  <p:clrMapOvr>
    <a:masterClrMapping/>
  </p:clrMapOvr>
  <mc:AlternateContent xmlns:mc="http://schemas.openxmlformats.org/markup-compatibility/2006">
    <mc:Choice xmlns:p14="http://schemas.microsoft.com/office/powerpoint/2010/main" Requires="p14">
      <p:transition spd="slow" p14:dur="2000" advTm="65276"/>
    </mc:Choice>
    <mc:Fallback>
      <p:transition spd="slow" advTm="6527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t>Powell v. Alabama</a:t>
            </a:r>
            <a:r>
              <a:rPr lang="en-US" dirty="0" smtClean="0"/>
              <a:t> (1932)</a:t>
            </a:r>
            <a:endParaRPr lang="en-US" dirty="0"/>
          </a:p>
        </p:txBody>
      </p:sp>
      <p:sp>
        <p:nvSpPr>
          <p:cNvPr id="3" name="Content Placeholder 2"/>
          <p:cNvSpPr>
            <a:spLocks noGrp="1"/>
          </p:cNvSpPr>
          <p:nvPr>
            <p:ph idx="1"/>
          </p:nvPr>
        </p:nvSpPr>
        <p:spPr/>
        <p:txBody>
          <a:bodyPr>
            <a:normAutofit/>
          </a:bodyPr>
          <a:lstStyle/>
          <a:p>
            <a:r>
              <a:rPr lang="en-US" dirty="0" smtClean="0"/>
              <a:t>-</a:t>
            </a:r>
            <a:r>
              <a:rPr lang="en-US" dirty="0"/>
              <a:t>does denial of legal counsel in a capital case constitute a violation of due process as guaranteed </a:t>
            </a:r>
            <a:r>
              <a:rPr lang="en-US" dirty="0" smtClean="0"/>
              <a:t>by </a:t>
            </a:r>
            <a:r>
              <a:rPr lang="en-US" dirty="0"/>
              <a:t>the 14th Amendment</a:t>
            </a:r>
            <a:r>
              <a:rPr lang="en-US" dirty="0" smtClean="0"/>
              <a:t>?</a:t>
            </a:r>
          </a:p>
          <a:p>
            <a:endParaRPr lang="en-US" dirty="0"/>
          </a:p>
          <a:p>
            <a:endParaRPr lang="en-US" dirty="0"/>
          </a:p>
          <a:p>
            <a:r>
              <a:rPr lang="en-US" dirty="0"/>
              <a:t>- Court held-yes</a:t>
            </a:r>
          </a:p>
          <a:p>
            <a:endParaRPr lang="en-US"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890764225"/>
      </p:ext>
    </p:extLst>
  </p:cSld>
  <p:clrMapOvr>
    <a:masterClrMapping/>
  </p:clrMapOvr>
  <mc:AlternateContent xmlns:mc="http://schemas.openxmlformats.org/markup-compatibility/2006">
    <mc:Choice xmlns:p14="http://schemas.microsoft.com/office/powerpoint/2010/main" Requires="p14">
      <p:transition spd="slow" p14:dur="2000" advTm="86381"/>
    </mc:Choice>
    <mc:Fallback>
      <p:transition spd="slow" advTm="8638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a:t>Gideon v. Wainwright</a:t>
            </a:r>
            <a:r>
              <a:rPr lang="en-US" dirty="0"/>
              <a:t> (1963)</a:t>
            </a:r>
            <a:br>
              <a:rPr lang="en-US" dirty="0"/>
            </a:br>
            <a:endParaRPr lang="en-US" dirty="0"/>
          </a:p>
        </p:txBody>
      </p:sp>
      <p:sp>
        <p:nvSpPr>
          <p:cNvPr id="3" name="Content Placeholder 2"/>
          <p:cNvSpPr>
            <a:spLocks noGrp="1"/>
          </p:cNvSpPr>
          <p:nvPr>
            <p:ph idx="1"/>
          </p:nvPr>
        </p:nvSpPr>
        <p:spPr/>
        <p:txBody>
          <a:bodyPr>
            <a:normAutofit/>
          </a:bodyPr>
          <a:lstStyle/>
          <a:p>
            <a:endParaRPr lang="en-US" dirty="0"/>
          </a:p>
          <a:p>
            <a:r>
              <a:rPr lang="en-US" dirty="0" smtClean="0"/>
              <a:t>- </a:t>
            </a:r>
            <a:r>
              <a:rPr lang="en-US" dirty="0"/>
              <a:t>does the 6th Amendment require that legal counsel be appointed to represent an indigent defendant in state felony cases</a:t>
            </a:r>
            <a:r>
              <a:rPr lang="en-US" dirty="0" smtClean="0"/>
              <a:t>?</a:t>
            </a:r>
          </a:p>
          <a:p>
            <a:endParaRPr lang="en-US" dirty="0"/>
          </a:p>
          <a:p>
            <a:r>
              <a:rPr lang="en-US" dirty="0"/>
              <a:t>- Court held-yes</a:t>
            </a:r>
          </a:p>
          <a:p>
            <a:endParaRPr lang="en-US" dirty="0"/>
          </a:p>
          <a:p>
            <a:endParaRPr lang="en-US"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2325901499"/>
      </p:ext>
    </p:extLst>
  </p:cSld>
  <p:clrMapOvr>
    <a:masterClrMapping/>
  </p:clrMapOvr>
  <mc:AlternateContent xmlns:mc="http://schemas.openxmlformats.org/markup-compatibility/2006">
    <mc:Choice xmlns:p14="http://schemas.microsoft.com/office/powerpoint/2010/main" Requires="p14">
      <p:transition spd="slow" p14:dur="2000" advTm="75684"/>
    </mc:Choice>
    <mc:Fallback>
      <p:transition spd="slow" advTm="7568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err="1"/>
              <a:t>Argersinger</a:t>
            </a:r>
            <a:r>
              <a:rPr lang="en-US" u="sng" dirty="0"/>
              <a:t> v. Hamlin</a:t>
            </a:r>
            <a:r>
              <a:rPr lang="en-US" dirty="0"/>
              <a:t> (1972)</a:t>
            </a:r>
            <a:br>
              <a:rPr lang="en-US" dirty="0"/>
            </a:br>
            <a:endParaRPr lang="en-US" dirty="0"/>
          </a:p>
        </p:txBody>
      </p:sp>
      <p:sp>
        <p:nvSpPr>
          <p:cNvPr id="3" name="Content Placeholder 2"/>
          <p:cNvSpPr>
            <a:spLocks noGrp="1"/>
          </p:cNvSpPr>
          <p:nvPr>
            <p:ph idx="1"/>
          </p:nvPr>
        </p:nvSpPr>
        <p:spPr/>
        <p:txBody>
          <a:bodyPr/>
          <a:lstStyle/>
          <a:p>
            <a:r>
              <a:rPr lang="en-US" dirty="0" smtClean="0"/>
              <a:t>Extends </a:t>
            </a:r>
            <a:r>
              <a:rPr lang="en-US" dirty="0"/>
              <a:t>Gideon to include misdemeanor charges using </a:t>
            </a:r>
            <a:r>
              <a:rPr lang="en-US" dirty="0" smtClean="0"/>
              <a:t>the premise </a:t>
            </a:r>
            <a:r>
              <a:rPr lang="en-US" dirty="0"/>
              <a:t>of “actual imprisonment”.</a:t>
            </a:r>
          </a:p>
          <a:p>
            <a:endParaRPr lang="en-US"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1121642043"/>
      </p:ext>
    </p:extLst>
  </p:cSld>
  <p:clrMapOvr>
    <a:masterClrMapping/>
  </p:clrMapOvr>
  <mc:AlternateContent xmlns:mc="http://schemas.openxmlformats.org/markup-compatibility/2006">
    <mc:Choice xmlns:p14="http://schemas.microsoft.com/office/powerpoint/2010/main" Requires="p14">
      <p:transition spd="slow" p14:dur="2000" advTm="115863"/>
    </mc:Choice>
    <mc:Fallback>
      <p:transition spd="slow" advTm="11586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Competency (Effectiveness) of Counsel</a:t>
            </a:r>
            <a:endParaRPr lang="en-US" dirty="0"/>
          </a:p>
        </p:txBody>
      </p:sp>
      <p:sp>
        <p:nvSpPr>
          <p:cNvPr id="3" name="Content Placeholder 2"/>
          <p:cNvSpPr>
            <a:spLocks noGrp="1"/>
          </p:cNvSpPr>
          <p:nvPr>
            <p:ph idx="1"/>
          </p:nvPr>
        </p:nvSpPr>
        <p:spPr/>
        <p:txBody>
          <a:bodyPr/>
          <a:lstStyle/>
          <a:p>
            <a:r>
              <a:rPr lang="en-US" dirty="0"/>
              <a:t>The Supreme Court has recognized that the right to counsel means the right to effective counsel. The Court has laid out a two-part </a:t>
            </a:r>
            <a:r>
              <a:rPr lang="en-US" dirty="0" smtClean="0"/>
              <a:t>test by </a:t>
            </a:r>
            <a:r>
              <a:rPr lang="en-US" dirty="0"/>
              <a:t>which the effectiveness of counsel is judged for Sixth Amendment purposes</a:t>
            </a:r>
            <a:r>
              <a:rPr lang="en-US" dirty="0" smtClean="0"/>
              <a:t>.</a:t>
            </a:r>
          </a:p>
          <a:p>
            <a:r>
              <a:rPr lang="en-US" dirty="0" smtClean="0"/>
              <a:t>The “Strickland Standard” requires proof that:</a:t>
            </a:r>
            <a:endParaRPr lang="en-US" dirty="0"/>
          </a:p>
          <a:p>
            <a:pPr lvl="1"/>
            <a:r>
              <a:rPr lang="en-US" dirty="0" smtClean="0"/>
              <a:t>that </a:t>
            </a:r>
            <a:r>
              <a:rPr lang="en-US" dirty="0"/>
              <a:t>your attorney's performance was inadequate, and</a:t>
            </a:r>
          </a:p>
          <a:p>
            <a:pPr lvl="1"/>
            <a:r>
              <a:rPr lang="en-US" dirty="0" smtClean="0"/>
              <a:t>that </a:t>
            </a:r>
            <a:r>
              <a:rPr lang="en-US" dirty="0"/>
              <a:t>the inadequate representation </a:t>
            </a:r>
            <a:r>
              <a:rPr lang="en-US" dirty="0" smtClean="0"/>
              <a:t>resulted in an unfair trial. (you would not have been convicted but for…)</a:t>
            </a:r>
          </a:p>
          <a:p>
            <a:pPr lvl="1"/>
            <a:r>
              <a:rPr lang="en-US" u="sng" dirty="0" smtClean="0"/>
              <a:t>Strickland </a:t>
            </a:r>
            <a:r>
              <a:rPr lang="en-US" u="sng" dirty="0"/>
              <a:t>v. Washington</a:t>
            </a:r>
            <a:r>
              <a:rPr lang="en-US" dirty="0"/>
              <a:t>, 466 U.S. 668 (1984</a:t>
            </a:r>
            <a:r>
              <a:rPr lang="en-US" dirty="0" smtClean="0"/>
              <a:t>)</a:t>
            </a:r>
            <a:endParaRPr lang="en-US"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1709767984"/>
      </p:ext>
    </p:extLst>
  </p:cSld>
  <p:clrMapOvr>
    <a:masterClrMapping/>
  </p:clrMapOvr>
  <mc:AlternateContent xmlns:mc="http://schemas.openxmlformats.org/markup-compatibility/2006">
    <mc:Choice xmlns:p14="http://schemas.microsoft.com/office/powerpoint/2010/main" Requires="p14">
      <p:transition spd="slow" p14:dur="2000" advTm="198149"/>
    </mc:Choice>
    <mc:Fallback>
      <p:transition spd="slow" advTm="19814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about when defendants represent themselves?</a:t>
            </a:r>
            <a:endParaRPr lang="en-US" dirty="0"/>
          </a:p>
        </p:txBody>
      </p:sp>
      <p:sp>
        <p:nvSpPr>
          <p:cNvPr id="3" name="Content Placeholder 2"/>
          <p:cNvSpPr>
            <a:spLocks noGrp="1"/>
          </p:cNvSpPr>
          <p:nvPr>
            <p:ph idx="1"/>
          </p:nvPr>
        </p:nvSpPr>
        <p:spPr/>
        <p:txBody>
          <a:bodyPr/>
          <a:lstStyle/>
          <a:p>
            <a:r>
              <a:rPr lang="en-US" dirty="0" smtClean="0"/>
              <a:t>The above “right to counsel” cases provide the right for appointed counsel for indigent subjects. Obviously, right to counsel means nothing if it does not provide effective and competent counsel.  But, what about the defendant that insists on representing themselves? Typically to ensure due process, the court will appoint a lawyer to sit with and  offer suggestions to the defendant. This avoids the built in appeal in pro se cases in which the defendant claims ineffective counsel when they lose. </a:t>
            </a:r>
            <a:endParaRPr lang="en-US"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2756677522"/>
      </p:ext>
    </p:extLst>
  </p:cSld>
  <p:clrMapOvr>
    <a:masterClrMapping/>
  </p:clrMapOvr>
  <mc:AlternateContent xmlns:mc="http://schemas.openxmlformats.org/markup-compatibility/2006">
    <mc:Choice xmlns:p14="http://schemas.microsoft.com/office/powerpoint/2010/main" Requires="p14">
      <p:transition spd="slow" p14:dur="2000" advTm="204552"/>
    </mc:Choice>
    <mc:Fallback>
      <p:transition spd="slow" advTm="20455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46</TotalTime>
  <Words>589</Words>
  <Application>Microsoft Office PowerPoint</Application>
  <PresentationFormat>Widescreen</PresentationFormat>
  <Paragraphs>34</Paragraphs>
  <Slides>10</Slides>
  <Notes>0</Notes>
  <HiddenSlides>0</HiddenSlides>
  <MMClips>10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Century Gothic</vt:lpstr>
      <vt:lpstr>Wingdings 3</vt:lpstr>
      <vt:lpstr>Ion</vt:lpstr>
      <vt:lpstr>Right to Counsel/ Competency of Counsel</vt:lpstr>
      <vt:lpstr>The Right to Counsel seems guaranteed in the 6th Amendment.</vt:lpstr>
      <vt:lpstr>The right has never been seriously questioned in terms of applicability at the federal level, but because of differing opinions regarding Incorporation, the Right to Counsel has not always been recognized at the state level.</vt:lpstr>
      <vt:lpstr>The right has been argued to be made applicable at the state level via the 14th Amendment.</vt:lpstr>
      <vt:lpstr>The recognition of Right to Counsel at the state level has been a hard-fought battle. Three cases are essential.</vt:lpstr>
      <vt:lpstr>Powell v. Alabama (1932)</vt:lpstr>
      <vt:lpstr>Gideon v. Wainwright (1963) </vt:lpstr>
      <vt:lpstr>Argersinger v. Hamlin (1972) </vt:lpstr>
      <vt:lpstr>Competency (Effectiveness) of Counsel</vt:lpstr>
      <vt:lpstr>What about when defendants represent themselves?</vt:lpstr>
    </vt:vector>
  </TitlesOfParts>
  <Company>Valdosta State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Right to Counsel/ Competency of Counsel</dc:title>
  <dc:creator>Fred E Knowles</dc:creator>
  <cp:lastModifiedBy>Fred E Knowles</cp:lastModifiedBy>
  <cp:revision>5</cp:revision>
  <dcterms:created xsi:type="dcterms:W3CDTF">2020-06-12T19:23:37Z</dcterms:created>
  <dcterms:modified xsi:type="dcterms:W3CDTF">2020-06-12T20:12:05Z</dcterms:modified>
</cp:coreProperties>
</file>